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4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6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0" r:id="rId4"/>
    <p:sldMasterId id="2147483717" r:id="rId5"/>
    <p:sldMasterId id="2147483720" r:id="rId6"/>
    <p:sldMasterId id="2147483723" r:id="rId7"/>
    <p:sldMasterId id="2147484109" r:id="rId8"/>
  </p:sldMasterIdLst>
  <p:notesMasterIdLst>
    <p:notesMasterId r:id="rId12"/>
  </p:notesMasterIdLst>
  <p:sldIdLst>
    <p:sldId id="287" r:id="rId9"/>
    <p:sldId id="286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BD3181"/>
    <a:srgbClr val="CF49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086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88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7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484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96B5-3DD8-48CB-A563-CF3C888F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2B3FE-6778-416B-9010-E1D9C742A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F2C4F-9278-4738-8086-39F41E56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6729B-8AEF-4194-9BFF-00D3FFDA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11D0D-4EAA-4DC5-8126-410749CB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45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2E7D-65BA-4989-BD0B-412601D2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89DFA-DAB8-4E2B-A547-99FBF92BE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500B5-5F88-49B5-A752-E8F4CA7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BD5CA-62DD-4136-B08E-6CD1D5B1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019F-8D9D-4564-9C11-EB7C9271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711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DD6EF-EC2D-4B8F-8920-53FDC63C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A9218-B467-46A4-962D-54312DE94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36EE3-A20F-499C-8BAD-B40100F7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F9C2F-D3CA-45BF-B0D5-1C889A06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27E5-F075-47C9-B472-998436FA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442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3DB6-7EFE-4A52-A1B2-6CBD9318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90EA-E19D-4C36-BFBC-C5BC0428A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AAF15-3286-4E60-BD5C-634D9BB02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616A5-DA9D-4489-9F37-7B91786C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69C21-9B95-472C-810A-5C6C9DA4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8C5F1-3EC6-4435-9E02-AA480F5A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1610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ABD9-8ADC-49AE-B105-779CE509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FD508-A9E7-40AA-AF85-5F796D32C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00B3F-B0ED-440E-90EF-4984EC7C9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F7E-B5EC-4BDB-9EAD-22100A035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BC02-8C29-4435-A120-382E531D2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DC030D-D27C-46AC-B9A4-F0FEFE9F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7F060-7CD0-45A6-A103-88E32B32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E6503-5F7E-4CF3-9DEB-60E94900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7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19ED-7EA7-4023-927C-AD5BAFCF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47D03-6CF6-432B-834E-F10D6079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E293-A65D-41E5-A48C-55F9384A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6AD87-BD93-404D-AD35-F8B8F312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703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7A263-21AF-4F98-9423-B7823735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668C8-4205-469F-ACD0-9C3E5D42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9BFEF-EE47-4EA4-A993-92C63992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298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227372068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202B-3F00-45A4-807F-EBA6966E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2925-66C8-4A51-B89E-EA50EEED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9D107-0528-4EED-862D-3BCAB91B5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FBCFA-417A-4B84-9E71-D5BFBF88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9FCF3-B793-4C73-B3FC-D069390A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65B48-4054-4A4D-A981-9BE1AFF8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8971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67FD-46A5-42CD-99BC-348B9702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FDE3D-48DB-44B8-B105-EAC67670E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37E34-C415-4730-876B-09319B228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6558B-B255-4ADC-A33A-59A5E914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8B629-AB4F-4B24-90AE-7BFB7D67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BAA65-9425-4857-94A6-D1F9D799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635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F62D-F50E-4C36-9FB1-832234D2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BC7D0-F3D7-4CF8-9086-034CABDBB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9306-1EB8-4601-B4C6-74DD7B54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9D2A5-D4B6-42C5-B0A0-8736988A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717-6982-496B-B639-FCAA2EC9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1393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E63CA-0A8A-450A-B784-D39484106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7BD2-5E5D-4C16-84D7-C43C0CBE2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4F28-634E-4C1E-819E-CBB178F2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50EC-55E3-41CD-BB64-7CEF19B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7CD1-5E3B-4D3B-8CAD-0C64C398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67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lette Balance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927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ersive palette Balancing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55028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41143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6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58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7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8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5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9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1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C5BDF-6CD9-4E54-8AFF-E2BDA3F8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6FB5C-284D-4DC0-86EE-94ECA9C33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53651-060F-4A30-AF00-95554C8B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A98C9-9991-446C-B370-A8E380843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347C5-2283-45E5-AD5A-6669C1B10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7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F7D9C1DC-5385-4FE5-B067-1D7B63ADE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6" r="1597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0F96CD6-93B0-461C-80BB-7AFAD511B2C6}"/>
              </a:ext>
            </a:extLst>
          </p:cNvPr>
          <p:cNvSpPr/>
          <p:nvPr/>
        </p:nvSpPr>
        <p:spPr>
          <a:xfrm>
            <a:off x="323236" y="1455841"/>
            <a:ext cx="4863050" cy="603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sz="1900" dirty="0"/>
              <a:t>РУСЕНСКИ УНИВЕРСИТЕТ „АНГЕЛ КЪНЧЕВ”  УНИВЕРСИТЕТСКИ СИНДИКАТ</a:t>
            </a:r>
          </a:p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bg-BG" sz="1900" dirty="0"/>
              <a:t>катедра ФИЗИЧЕСКО ВЪЗПИТАНИЕ И СПОРТ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dirty="0"/>
              <a:t>ОРГАНИЗИРАТ </a:t>
            </a:r>
            <a:br>
              <a:rPr lang="en-US" sz="1900" dirty="0"/>
            </a:br>
            <a:r>
              <a:rPr lang="en-US" sz="1900" b="1" dirty="0"/>
              <a:t>УНИВЕРСИТЕТСКИ СПОРТНО-ТУРИСТИЧЕСКИ ПРАЗНИК</a:t>
            </a:r>
            <a:br>
              <a:rPr lang="en-US" sz="1900" b="1" dirty="0"/>
            </a:br>
            <a:r>
              <a:rPr lang="en-US" sz="1900" b="1" dirty="0"/>
              <a:t> </a:t>
            </a:r>
            <a:r>
              <a:rPr lang="en-US" sz="1900" dirty="0" err="1"/>
              <a:t>за</a:t>
            </a:r>
            <a:r>
              <a:rPr lang="en-US" sz="1900" dirty="0"/>
              <a:t> </a:t>
            </a:r>
            <a:r>
              <a:rPr lang="en-US" sz="1900" dirty="0" err="1"/>
              <a:t>всички</a:t>
            </a:r>
            <a:r>
              <a:rPr lang="en-US" sz="1900" dirty="0"/>
              <a:t> </a:t>
            </a:r>
            <a:r>
              <a:rPr lang="en-US" sz="1900" dirty="0" err="1"/>
              <a:t>преподаватели</a:t>
            </a:r>
            <a:r>
              <a:rPr lang="en-US" sz="1900" dirty="0"/>
              <a:t> и </a:t>
            </a:r>
            <a:r>
              <a:rPr lang="en-US" sz="1900" dirty="0" err="1"/>
              <a:t>служители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b="1" dirty="0"/>
              <a:t> </a:t>
            </a:r>
            <a:br>
              <a:rPr lang="en-US" sz="1900" dirty="0"/>
            </a:br>
            <a:r>
              <a:rPr lang="en-US" sz="1900" b="1" dirty="0"/>
              <a:t>ПОД ПАТРОНАЖА НА РЕКТОРА </a:t>
            </a:r>
            <a:br>
              <a:rPr lang="en-US" sz="1900" b="1" dirty="0"/>
            </a:br>
            <a:r>
              <a:rPr lang="en-US" sz="1900" b="1" dirty="0"/>
              <a:t>АКАД. ХРИСТО БЕЛОЕВ, ДТН</a:t>
            </a:r>
            <a:endParaRPr lang="en-US" sz="19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900" dirty="0" err="1"/>
              <a:t>Празникът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проведе</a:t>
            </a:r>
            <a:r>
              <a:rPr lang="en-US" sz="1900" dirty="0"/>
              <a:t> </a:t>
            </a:r>
            <a:r>
              <a:rPr lang="en-US" sz="1900" dirty="0" err="1"/>
              <a:t>на</a:t>
            </a:r>
            <a:r>
              <a:rPr lang="en-US" sz="1900" dirty="0"/>
              <a:t> 23 </a:t>
            </a:r>
            <a:r>
              <a:rPr lang="en-US" sz="1900" dirty="0" err="1"/>
              <a:t>юни</a:t>
            </a:r>
            <a:r>
              <a:rPr lang="en-US" sz="1900" dirty="0"/>
              <a:t> 2022 г. (</a:t>
            </a:r>
            <a:r>
              <a:rPr lang="en-US" sz="1900" dirty="0" err="1"/>
              <a:t>четвъртък</a:t>
            </a:r>
            <a:r>
              <a:rPr lang="en-US" sz="1900" dirty="0"/>
              <a:t>) в </a:t>
            </a:r>
            <a:r>
              <a:rPr lang="en-US" sz="1900" dirty="0" err="1"/>
              <a:t>Тутракан</a:t>
            </a:r>
            <a:r>
              <a:rPr lang="en-US" sz="1900" dirty="0"/>
              <a:t>, </a:t>
            </a:r>
            <a:r>
              <a:rPr lang="en-US" sz="1900" dirty="0" err="1"/>
              <a:t>хан</a:t>
            </a:r>
            <a:r>
              <a:rPr lang="en-US" sz="1900" dirty="0"/>
              <a:t> "</a:t>
            </a:r>
            <a:r>
              <a:rPr lang="en-US" sz="1900" dirty="0" err="1"/>
              <a:t>Дълбока</a:t>
            </a:r>
            <a:r>
              <a:rPr lang="en-US" sz="1900" dirty="0"/>
              <a:t>". </a:t>
            </a:r>
            <a:r>
              <a:rPr lang="en-US" sz="1900" dirty="0" err="1"/>
              <a:t>Записване</a:t>
            </a:r>
            <a:r>
              <a:rPr lang="en-US" sz="1900" dirty="0"/>
              <a:t> </a:t>
            </a:r>
            <a:r>
              <a:rPr lang="en-US" sz="1900" dirty="0" err="1"/>
              <a:t>за</a:t>
            </a:r>
            <a:r>
              <a:rPr lang="en-US" sz="1900" dirty="0"/>
              <a:t> </a:t>
            </a:r>
            <a:r>
              <a:rPr lang="en-US" sz="1900" dirty="0" err="1"/>
              <a:t>участие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извършва</a:t>
            </a:r>
            <a:r>
              <a:rPr lang="en-US" sz="1900" dirty="0"/>
              <a:t> </a:t>
            </a:r>
            <a:r>
              <a:rPr lang="en-US" sz="1900" dirty="0" err="1"/>
              <a:t>по</a:t>
            </a:r>
            <a:r>
              <a:rPr lang="en-US" sz="1900" dirty="0"/>
              <a:t> </a:t>
            </a:r>
            <a:r>
              <a:rPr lang="en-US" sz="1900" dirty="0" err="1"/>
              <a:t>катедри</a:t>
            </a:r>
            <a:r>
              <a:rPr lang="en-US" sz="1900" dirty="0"/>
              <a:t> и </a:t>
            </a:r>
            <a:r>
              <a:rPr lang="en-US" sz="1900" dirty="0" err="1"/>
              <a:t>звена</a:t>
            </a:r>
            <a:r>
              <a:rPr lang="en-US" sz="1900" dirty="0"/>
              <a:t>. </a:t>
            </a:r>
            <a:br>
              <a:rPr lang="en-US" sz="1900" dirty="0"/>
            </a:br>
            <a:r>
              <a:rPr lang="en-US" sz="1900" dirty="0" err="1"/>
              <a:t>Кувертът</a:t>
            </a:r>
            <a:r>
              <a:rPr lang="en-US" sz="1900" dirty="0"/>
              <a:t> е 15 </a:t>
            </a:r>
            <a:r>
              <a:rPr lang="en-US" sz="1900" dirty="0" err="1"/>
              <a:t>лв</a:t>
            </a:r>
            <a:r>
              <a:rPr lang="en-US" sz="1900" dirty="0"/>
              <a:t>. (</a:t>
            </a:r>
            <a:r>
              <a:rPr lang="en-US" sz="1900" dirty="0" err="1"/>
              <a:t>включва</a:t>
            </a:r>
            <a:r>
              <a:rPr lang="en-US" sz="1900" dirty="0"/>
              <a:t> </a:t>
            </a:r>
            <a:r>
              <a:rPr lang="en-US" sz="1900" dirty="0" err="1"/>
              <a:t>транспорт</a:t>
            </a:r>
            <a:r>
              <a:rPr lang="en-US" sz="1900" dirty="0"/>
              <a:t> и </a:t>
            </a:r>
            <a:r>
              <a:rPr lang="en-US" sz="1900" dirty="0" err="1"/>
              <a:t>храна</a:t>
            </a:r>
            <a:r>
              <a:rPr lang="en-US" sz="1900" dirty="0"/>
              <a:t>). </a:t>
            </a:r>
            <a:br>
              <a:rPr lang="en-US" sz="1900" dirty="0"/>
            </a:br>
            <a:r>
              <a:rPr lang="en-US" sz="1900" dirty="0" err="1"/>
              <a:t>Събраните</a:t>
            </a:r>
            <a:r>
              <a:rPr lang="en-US" sz="1900" dirty="0"/>
              <a:t> </a:t>
            </a:r>
            <a:r>
              <a:rPr lang="en-US" sz="1900" dirty="0" err="1"/>
              <a:t>суми</a:t>
            </a:r>
            <a:r>
              <a:rPr lang="en-US" sz="1900" dirty="0"/>
              <a:t> и </a:t>
            </a:r>
            <a:r>
              <a:rPr lang="en-US" sz="1900" dirty="0" err="1"/>
              <a:t>списъци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предават</a:t>
            </a:r>
            <a:r>
              <a:rPr lang="en-US" sz="1900" dirty="0"/>
              <a:t> </a:t>
            </a:r>
            <a:r>
              <a:rPr lang="en-US" sz="1900" dirty="0" err="1"/>
              <a:t>от</a:t>
            </a:r>
            <a:r>
              <a:rPr lang="en-US" sz="1900" dirty="0"/>
              <a:t> 25.05.2022 г. </a:t>
            </a:r>
            <a:r>
              <a:rPr lang="en-US" sz="1900" dirty="0" err="1"/>
              <a:t>до</a:t>
            </a:r>
            <a:r>
              <a:rPr lang="en-US" sz="1900" dirty="0"/>
              <a:t> 14.06.2022 г. (</a:t>
            </a:r>
            <a:r>
              <a:rPr lang="bg-BG" sz="1900"/>
              <a:t>вторник</a:t>
            </a:r>
            <a:r>
              <a:rPr lang="en-US" sz="1900"/>
              <a:t>) </a:t>
            </a:r>
            <a:r>
              <a:rPr lang="en-US" sz="1900" dirty="0"/>
              <a:t>в </a:t>
            </a:r>
            <a:r>
              <a:rPr lang="en-US" sz="1900" dirty="0" err="1"/>
              <a:t>каб</a:t>
            </a:r>
            <a:r>
              <a:rPr lang="en-US" sz="1900" dirty="0"/>
              <a:t>. 1.228 </a:t>
            </a:r>
            <a:r>
              <a:rPr lang="en-US" sz="1900" dirty="0" err="1"/>
              <a:t>от</a:t>
            </a:r>
            <a:r>
              <a:rPr lang="en-US" sz="1900" dirty="0"/>
              <a:t> 11:00 </a:t>
            </a:r>
            <a:r>
              <a:rPr lang="en-US" sz="1900" dirty="0" err="1"/>
              <a:t>до</a:t>
            </a:r>
            <a:r>
              <a:rPr lang="en-US" sz="1900" dirty="0"/>
              <a:t> 12:00 </a:t>
            </a:r>
            <a:r>
              <a:rPr lang="en-US" sz="1900" dirty="0" err="1"/>
              <a:t>часа</a:t>
            </a:r>
            <a:r>
              <a:rPr lang="en-US" sz="1900" dirty="0"/>
              <a:t>.</a:t>
            </a:r>
            <a:endParaRPr lang="bg-BG" sz="19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bg-BG" sz="900" dirty="0"/>
          </a:p>
        </p:txBody>
      </p:sp>
    </p:spTree>
    <p:extLst>
      <p:ext uri="{BB962C8B-B14F-4D97-AF65-F5344CB8AC3E}">
        <p14:creationId xmlns:p14="http://schemas.microsoft.com/office/powerpoint/2010/main" val="282790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D3C9E-AB7F-4DB3-8612-34BDA3A43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3" r="14748" b="1"/>
          <a:stretch/>
        </p:blipFill>
        <p:spPr>
          <a:xfrm>
            <a:off x="6133203" y="583146"/>
            <a:ext cx="2072691" cy="2072691"/>
          </a:xfrm>
          <a:custGeom>
            <a:avLst/>
            <a:gdLst/>
            <a:ahLst/>
            <a:cxnLst/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3752FC-83E9-4E05-9BEA-23DE1004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3" r="17975" b="-3"/>
          <a:stretch/>
        </p:blipFill>
        <p:spPr>
          <a:xfrm>
            <a:off x="6955289" y="2633710"/>
            <a:ext cx="3118638" cy="3118638"/>
          </a:xfrm>
          <a:custGeom>
            <a:avLst/>
            <a:gdLst/>
            <a:ahLst/>
            <a:cxnLst/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BA90942D-BAB5-42D1-95C9-42415A440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4" r="11891" b="3"/>
          <a:stretch/>
        </p:blipFill>
        <p:spPr>
          <a:xfrm>
            <a:off x="8095676" y="10"/>
            <a:ext cx="4096324" cy="3511477"/>
          </a:xfrm>
          <a:custGeom>
            <a:avLst/>
            <a:gdLst/>
            <a:ahLst/>
            <a:cxnLst/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DBA93B70-6481-4A1F-93BB-A0A2BD282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1" r="3611" b="-2"/>
          <a:stretch/>
        </p:blipFill>
        <p:spPr>
          <a:xfrm>
            <a:off x="8817047" y="3872877"/>
            <a:ext cx="3374952" cy="2985125"/>
          </a:xfrm>
          <a:custGeom>
            <a:avLst/>
            <a:gdLst/>
            <a:ahLst/>
            <a:cxnLst/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D527E1-F38B-4828-9604-BAF92B253253}"/>
              </a:ext>
            </a:extLst>
          </p:cNvPr>
          <p:cNvSpPr/>
          <p:nvPr/>
        </p:nvSpPr>
        <p:spPr>
          <a:xfrm>
            <a:off x="202303" y="342901"/>
            <a:ext cx="5930900" cy="65150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2300" dirty="0"/>
              <a:t>РУСЕНСКИ УНИВЕРСИТЕТ „АНГЕЛ КЪНЧЕВ” </a:t>
            </a:r>
            <a:br>
              <a:rPr lang="en-US" sz="2300" dirty="0"/>
            </a:br>
            <a:r>
              <a:rPr lang="en-US" sz="2300" dirty="0"/>
              <a:t>УНИВЕРСИТЕТСКИ СИНДИКАТ </a:t>
            </a:r>
            <a:endParaRPr lang="bg-BG" sz="2300" dirty="0"/>
          </a:p>
          <a:p>
            <a:pPr algn="ctr">
              <a:buClr>
                <a:schemeClr val="accent2"/>
              </a:buClr>
            </a:pPr>
            <a:r>
              <a:rPr lang="bg-BG" sz="2300" dirty="0"/>
              <a:t>катедра ФИЗИЧЕСКО ВЪЗПИТАНИЕ И СПОРТ</a:t>
            </a:r>
            <a:br>
              <a:rPr lang="en-US" sz="2300" dirty="0"/>
            </a:br>
            <a:r>
              <a:rPr lang="en-US" sz="2300" dirty="0"/>
              <a:t>ОРГАНИЗИРАТ </a:t>
            </a:r>
            <a:br>
              <a:rPr lang="en-US" sz="2300" dirty="0"/>
            </a:br>
            <a:r>
              <a:rPr lang="en-US" sz="2300" b="1" dirty="0"/>
              <a:t>УНИВЕРСИТЕТСКИ СПОРТНО-ТУРИСТИЧЕСКИ ПРАЗНИК</a:t>
            </a:r>
            <a:br>
              <a:rPr lang="en-US" sz="2400" b="1" dirty="0"/>
            </a:br>
            <a:r>
              <a:rPr lang="en-US" sz="1200" b="1" dirty="0"/>
              <a:t> </a:t>
            </a:r>
            <a:br>
              <a:rPr lang="en-US" sz="2400" dirty="0"/>
            </a:br>
            <a:r>
              <a:rPr lang="en-US" sz="2300" dirty="0" err="1"/>
              <a:t>за</a:t>
            </a:r>
            <a:r>
              <a:rPr lang="en-US" sz="2300" dirty="0"/>
              <a:t> </a:t>
            </a:r>
            <a:r>
              <a:rPr lang="en-US" sz="2300" dirty="0" err="1"/>
              <a:t>всички</a:t>
            </a:r>
            <a:r>
              <a:rPr lang="en-US" sz="2300" dirty="0"/>
              <a:t> </a:t>
            </a:r>
            <a:r>
              <a:rPr lang="en-US" sz="2300" dirty="0" err="1"/>
              <a:t>преподаватели</a:t>
            </a:r>
            <a:r>
              <a:rPr lang="en-US" sz="2300" dirty="0"/>
              <a:t> и </a:t>
            </a:r>
            <a:r>
              <a:rPr lang="en-US" sz="2300" dirty="0" err="1"/>
              <a:t>служители</a:t>
            </a:r>
            <a:r>
              <a:rPr lang="en-US" sz="2300" dirty="0"/>
              <a:t> </a:t>
            </a:r>
            <a:br>
              <a:rPr lang="en-US" sz="2400" dirty="0"/>
            </a:br>
            <a:r>
              <a:rPr lang="en-US" sz="1200" b="1" dirty="0"/>
              <a:t> </a:t>
            </a:r>
            <a:br>
              <a:rPr lang="en-US" sz="2400" dirty="0"/>
            </a:br>
            <a:r>
              <a:rPr lang="en-US" sz="2300" b="1" dirty="0"/>
              <a:t>ПОД ПАТРОНАЖА НА РЕКТОРА </a:t>
            </a:r>
            <a:br>
              <a:rPr lang="en-US" sz="2300" b="1" dirty="0"/>
            </a:br>
            <a:r>
              <a:rPr lang="en-US" sz="2300" b="1" dirty="0"/>
              <a:t>АКАД. ХРИСТО БЕЛОЕВ, ДТН</a:t>
            </a:r>
            <a:endParaRPr lang="en-US" sz="2300" dirty="0"/>
          </a:p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2300" dirty="0" err="1"/>
              <a:t>Празникът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проведе</a:t>
            </a:r>
            <a:r>
              <a:rPr lang="en-US" sz="2300" dirty="0"/>
              <a:t> </a:t>
            </a:r>
            <a:r>
              <a:rPr lang="en-US" sz="2300" dirty="0" err="1"/>
              <a:t>на</a:t>
            </a:r>
            <a:r>
              <a:rPr lang="en-US" sz="2300" dirty="0"/>
              <a:t> 23 </a:t>
            </a:r>
            <a:r>
              <a:rPr lang="en-US" sz="2300" dirty="0" err="1"/>
              <a:t>юни</a:t>
            </a:r>
            <a:r>
              <a:rPr lang="en-US" sz="2300" dirty="0"/>
              <a:t> 2022 г. (</a:t>
            </a:r>
            <a:r>
              <a:rPr lang="en-US" sz="2300" dirty="0" err="1"/>
              <a:t>четвъртък</a:t>
            </a:r>
            <a:r>
              <a:rPr lang="en-US" sz="2300" dirty="0"/>
              <a:t>) в </a:t>
            </a:r>
            <a:r>
              <a:rPr lang="en-US" sz="2300" dirty="0" err="1"/>
              <a:t>Тутракан</a:t>
            </a:r>
            <a:r>
              <a:rPr lang="en-US" sz="2300" dirty="0"/>
              <a:t>, </a:t>
            </a:r>
            <a:r>
              <a:rPr lang="en-US" sz="2300" dirty="0" err="1"/>
              <a:t>хан</a:t>
            </a:r>
            <a:r>
              <a:rPr lang="en-US" sz="2300" dirty="0"/>
              <a:t> "</a:t>
            </a:r>
            <a:r>
              <a:rPr lang="en-US" sz="2300" dirty="0" err="1"/>
              <a:t>Дълбока</a:t>
            </a:r>
            <a:r>
              <a:rPr lang="en-US" sz="2300" dirty="0"/>
              <a:t>". </a:t>
            </a:r>
            <a:r>
              <a:rPr lang="en-US" sz="2300" dirty="0" err="1"/>
              <a:t>Записване</a:t>
            </a:r>
            <a:r>
              <a:rPr lang="en-US" sz="2300" dirty="0"/>
              <a:t> </a:t>
            </a:r>
            <a:r>
              <a:rPr lang="en-US" sz="2300" dirty="0" err="1"/>
              <a:t>за</a:t>
            </a:r>
            <a:r>
              <a:rPr lang="en-US" sz="2300" dirty="0"/>
              <a:t> </a:t>
            </a:r>
            <a:r>
              <a:rPr lang="en-US" sz="2300" dirty="0" err="1"/>
              <a:t>участие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извършва</a:t>
            </a:r>
            <a:r>
              <a:rPr lang="en-US" sz="2300" dirty="0"/>
              <a:t> </a:t>
            </a:r>
            <a:r>
              <a:rPr lang="en-US" sz="2300" dirty="0" err="1"/>
              <a:t>по</a:t>
            </a:r>
            <a:r>
              <a:rPr lang="en-US" sz="2300" dirty="0"/>
              <a:t> </a:t>
            </a:r>
            <a:r>
              <a:rPr lang="en-US" sz="2300" dirty="0" err="1"/>
              <a:t>катедри</a:t>
            </a:r>
            <a:r>
              <a:rPr lang="en-US" sz="2300" dirty="0"/>
              <a:t> и </a:t>
            </a:r>
            <a:r>
              <a:rPr lang="en-US" sz="2300" dirty="0" err="1"/>
              <a:t>звена</a:t>
            </a:r>
            <a:r>
              <a:rPr lang="en-US" sz="2300" dirty="0"/>
              <a:t>. </a:t>
            </a:r>
            <a:br>
              <a:rPr lang="en-US" sz="2300" dirty="0"/>
            </a:br>
            <a:r>
              <a:rPr lang="en-US" sz="2300" dirty="0" err="1"/>
              <a:t>Кувертът</a:t>
            </a:r>
            <a:r>
              <a:rPr lang="en-US" sz="2300" dirty="0"/>
              <a:t> е 15 </a:t>
            </a:r>
            <a:r>
              <a:rPr lang="en-US" sz="2300" dirty="0" err="1"/>
              <a:t>лв</a:t>
            </a:r>
            <a:r>
              <a:rPr lang="en-US" sz="2300" dirty="0"/>
              <a:t>. (</a:t>
            </a:r>
            <a:r>
              <a:rPr lang="en-US" sz="2300" dirty="0" err="1"/>
              <a:t>включва</a:t>
            </a:r>
            <a:r>
              <a:rPr lang="en-US" sz="2300" dirty="0"/>
              <a:t> </a:t>
            </a:r>
            <a:r>
              <a:rPr lang="en-US" sz="2300" dirty="0" err="1"/>
              <a:t>транспорт</a:t>
            </a:r>
            <a:r>
              <a:rPr lang="en-US" sz="2300" dirty="0"/>
              <a:t> и </a:t>
            </a:r>
            <a:r>
              <a:rPr lang="en-US" sz="2300" dirty="0" err="1"/>
              <a:t>храна</a:t>
            </a:r>
            <a:r>
              <a:rPr lang="en-US" sz="2300" dirty="0"/>
              <a:t>). </a:t>
            </a:r>
            <a:br>
              <a:rPr lang="en-US" sz="2300" dirty="0"/>
            </a:br>
            <a:r>
              <a:rPr lang="en-US" sz="2300" dirty="0" err="1"/>
              <a:t>Събраните</a:t>
            </a:r>
            <a:r>
              <a:rPr lang="en-US" sz="2300" dirty="0"/>
              <a:t> </a:t>
            </a:r>
            <a:r>
              <a:rPr lang="en-US" sz="2300" dirty="0" err="1"/>
              <a:t>суми</a:t>
            </a:r>
            <a:r>
              <a:rPr lang="en-US" sz="2300" dirty="0"/>
              <a:t> и </a:t>
            </a:r>
            <a:r>
              <a:rPr lang="en-US" sz="2300" dirty="0" err="1"/>
              <a:t>списъци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предават</a:t>
            </a:r>
            <a:r>
              <a:rPr lang="en-US" sz="2300" dirty="0"/>
              <a:t> </a:t>
            </a:r>
            <a:r>
              <a:rPr lang="en-US" sz="2300" dirty="0" err="1"/>
              <a:t>от</a:t>
            </a:r>
            <a:r>
              <a:rPr lang="en-US" sz="2300" dirty="0"/>
              <a:t> 25.05.2022 г. </a:t>
            </a:r>
            <a:r>
              <a:rPr lang="en-US" sz="2300" dirty="0" err="1"/>
              <a:t>до</a:t>
            </a:r>
            <a:r>
              <a:rPr lang="en-US" sz="2300" dirty="0"/>
              <a:t> 14.06.2022 г. (</a:t>
            </a:r>
            <a:r>
              <a:rPr lang="bg-BG" sz="2300" dirty="0"/>
              <a:t>вторник</a:t>
            </a:r>
            <a:r>
              <a:rPr lang="en-US" sz="2300" dirty="0"/>
              <a:t>) в </a:t>
            </a:r>
            <a:r>
              <a:rPr lang="en-US" sz="2300" dirty="0" err="1"/>
              <a:t>каб</a:t>
            </a:r>
            <a:r>
              <a:rPr lang="en-US" sz="2300" dirty="0"/>
              <a:t>. 1.228 </a:t>
            </a:r>
            <a:r>
              <a:rPr lang="en-US" sz="2300" dirty="0" err="1"/>
              <a:t>от</a:t>
            </a:r>
            <a:r>
              <a:rPr lang="en-US" sz="2300" dirty="0"/>
              <a:t> 11:00 </a:t>
            </a:r>
            <a:r>
              <a:rPr lang="en-US" sz="2300" dirty="0" err="1"/>
              <a:t>до</a:t>
            </a:r>
            <a:r>
              <a:rPr lang="en-US" sz="2300" dirty="0"/>
              <a:t> 12:00 </a:t>
            </a:r>
            <a:r>
              <a:rPr lang="en-US" sz="2300" dirty="0" err="1"/>
              <a:t>часа</a:t>
            </a:r>
            <a:r>
              <a:rPr lang="en-US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36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A5FE2-16F8-4DAA-BD61-140D43CA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6" y="0"/>
            <a:ext cx="457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F96CD6-93B0-461C-80BB-7AFAD511B2C6}"/>
              </a:ext>
            </a:extLst>
          </p:cNvPr>
          <p:cNvSpPr/>
          <p:nvPr/>
        </p:nvSpPr>
        <p:spPr>
          <a:xfrm>
            <a:off x="5207000" y="358220"/>
            <a:ext cx="6759404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4B8EDC"/>
              </a:buClr>
            </a:pPr>
            <a:r>
              <a:rPr lang="ru-RU" sz="2300" dirty="0"/>
              <a:t>РУСЕНСКИ УНИВЕРСИТЕТ „АНГЕЛ КЪНЧЕВ” </a:t>
            </a:r>
            <a:br>
              <a:rPr lang="ru-RU" sz="2300" dirty="0"/>
            </a:br>
            <a:r>
              <a:rPr lang="ru-RU" sz="2300" dirty="0"/>
              <a:t>и УНИВЕРСИТЕТСКИ СИНДИКАТ</a:t>
            </a:r>
            <a:r>
              <a:rPr lang="ru-RU" sz="2400" dirty="0"/>
              <a:t> </a:t>
            </a:r>
          </a:p>
          <a:p>
            <a:pPr algn="ctr">
              <a:buClr>
                <a:srgbClr val="4B8EDC"/>
              </a:buClr>
            </a:pPr>
            <a:r>
              <a:rPr lang="bg-BG" sz="2400" dirty="0"/>
              <a:t>катедра ФИЗИЧЕСКО ВЪЗПИТАНИЕ И СПОРТ</a:t>
            </a:r>
            <a:br>
              <a:rPr lang="ru-RU" sz="2400" dirty="0"/>
            </a:br>
            <a:r>
              <a:rPr lang="ru-RU" sz="2400" dirty="0"/>
              <a:t>ОРГАНИЗИРАТ </a:t>
            </a:r>
          </a:p>
          <a:p>
            <a:pPr algn="ctr">
              <a:spcBef>
                <a:spcPts val="600"/>
              </a:spcBef>
              <a:buClr>
                <a:srgbClr val="4B8EDC"/>
              </a:buClr>
            </a:pPr>
            <a:r>
              <a:rPr lang="ru-RU" sz="700" dirty="0"/>
              <a:t> </a:t>
            </a:r>
            <a:br>
              <a:rPr lang="ru-RU" sz="2400" dirty="0"/>
            </a:br>
            <a:r>
              <a:rPr lang="ru-RU" sz="2400" b="1" dirty="0"/>
              <a:t>УНИВЕРСИТЕТСКИ СПОРТНО-ТУРИСТИЧЕСКИ ПРАЗНИК</a:t>
            </a:r>
            <a:br>
              <a:rPr lang="ru-RU" sz="2400" b="1" dirty="0"/>
            </a:br>
            <a:r>
              <a:rPr lang="ru-RU" sz="800" b="1" dirty="0"/>
              <a:t> </a:t>
            </a:r>
            <a:br>
              <a:rPr lang="ru-RU" sz="2400" dirty="0"/>
            </a:br>
            <a:r>
              <a:rPr lang="ru-RU" sz="2300" dirty="0"/>
              <a:t>за всички преподаватели и служители </a:t>
            </a:r>
            <a:br>
              <a:rPr lang="ru-RU" sz="2400" dirty="0"/>
            </a:br>
            <a:r>
              <a:rPr lang="ru-RU" sz="800" b="1" dirty="0"/>
              <a:t> </a:t>
            </a:r>
            <a:br>
              <a:rPr lang="ru-RU" sz="2400" dirty="0"/>
            </a:br>
            <a:r>
              <a:rPr lang="ru-RU" sz="2300" b="1" dirty="0"/>
              <a:t>ПОД ПАТРОНАЖА НА РЕКТОРА </a:t>
            </a:r>
            <a:br>
              <a:rPr lang="ru-RU" sz="2300" b="1" dirty="0"/>
            </a:br>
            <a:r>
              <a:rPr lang="ru-RU" sz="2300" b="1" dirty="0"/>
              <a:t>АКАД. ХРИСТО БЕЛОЕВ, ДТН</a:t>
            </a:r>
            <a:endParaRPr lang="ru-RU" sz="2300" dirty="0"/>
          </a:p>
          <a:p>
            <a:pPr algn="ctr">
              <a:spcBef>
                <a:spcPts val="600"/>
              </a:spcBef>
              <a:buClr>
                <a:srgbClr val="4B8EDC"/>
              </a:buClr>
            </a:pPr>
            <a:r>
              <a:rPr lang="ru-RU" sz="2300" dirty="0"/>
              <a:t>Празникът ще се проведе на </a:t>
            </a:r>
            <a:r>
              <a:rPr lang="en-US" sz="2300" dirty="0"/>
              <a:t>23</a:t>
            </a:r>
            <a:r>
              <a:rPr lang="ru-RU" sz="2300" dirty="0"/>
              <a:t> юни 2022 г. (четвъртък) в Тутракан, хан "Дълбока". Записване за участие ще се извършва по катедри и звена. </a:t>
            </a:r>
            <a:br>
              <a:rPr lang="ru-RU" sz="2300" dirty="0"/>
            </a:br>
            <a:r>
              <a:rPr lang="ru-RU" sz="2300" dirty="0"/>
              <a:t>Кувертът е 15 лв. (включва транспорт и храна). </a:t>
            </a:r>
            <a:br>
              <a:rPr lang="ru-RU" sz="2300" dirty="0"/>
            </a:br>
            <a:r>
              <a:rPr lang="ru-RU" sz="2300" dirty="0"/>
              <a:t>Събраните суми и списъци ще се предават от 25.05.2022 г. до </a:t>
            </a:r>
            <a:r>
              <a:rPr lang="en-US" sz="2300" dirty="0"/>
              <a:t>14</a:t>
            </a:r>
            <a:r>
              <a:rPr lang="ru-RU" sz="2300" dirty="0"/>
              <a:t>.06.2022 г. (</a:t>
            </a:r>
            <a:r>
              <a:rPr lang="bg-BG" sz="2300" dirty="0"/>
              <a:t>вторник</a:t>
            </a:r>
            <a:r>
              <a:rPr lang="ru-RU" sz="2300" dirty="0"/>
              <a:t>) в каб. 1.228 от 11:00 до 12:00 часа</a:t>
            </a:r>
            <a:r>
              <a:rPr lang="ru-RU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63173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98AF5320-421A-4856-A75D-6587C36D5470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6E2187FA-78B5-42F2-9074-40D4C2C1399B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CED26E1E-587B-4123-A4F9-DB49A037FBB9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573AD6BE-256C-44EB-886C-5713CB0A8D4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Изображение" ma:contentTypeID="0x0101009148F5A04DDD49CBA7127AADA5FB792B00AADE34325A8B49CDA8BB4DB53328F21400204EB5321FCCDC488CF97E1A484EEA3D" ma:contentTypeVersion="1" ma:contentTypeDescription="Качване на изображение." ma:contentTypeScope="" ma:versionID="9956e260f067c4b4f912d489333c1850">
  <xsd:schema xmlns:xsd="http://www.w3.org/2001/XMLSchema" xmlns:xs="http://www.w3.org/2001/XMLSchema" xmlns:p="http://schemas.microsoft.com/office/2006/metadata/properties" xmlns:ns1="http://schemas.microsoft.com/sharepoint/v3" xmlns:ns2="DBE151F6-9E46-4F5E-B90C-BFCE7CFB53F2" xmlns:ns3="1CB00E70-1B5C-434F-994D-ADAA926D4AD2" xmlns:ns4="http://schemas.microsoft.com/sharepoint/v3/fields" xmlns:ns5="fa456baa-89e0-43b7-816d-8cbd416d7428" targetNamespace="http://schemas.microsoft.com/office/2006/metadata/properties" ma:root="true" ma:fieldsID="9a014febc6c1694d75a477eafdf3c597" ns1:_="" ns2:_="" ns3:_="" ns4:_="" ns5:_="">
    <xsd:import namespace="http://schemas.microsoft.com/sharepoint/v3"/>
    <xsd:import namespace="DBE151F6-9E46-4F5E-B90C-BFCE7CFB53F2"/>
    <xsd:import namespace="1CB00E70-1B5C-434F-994D-ADAA926D4AD2"/>
    <xsd:import namespace="http://schemas.microsoft.com/sharepoint/v3/fields"/>
    <xsd:import namespace="fa456baa-89e0-43b7-816d-8cbd416d7428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ThumbnailExists" minOccurs="0"/>
                <xsd:element ref="ns3:PreviewExists" minOccurs="0"/>
                <xsd:element ref="ns3:ImageWidth" minOccurs="0"/>
                <xsd:element ref="ns3:ImageHeight" minOccurs="0"/>
                <xsd:element ref="ns2:ImageCreateDate" minOccurs="0"/>
                <xsd:element ref="ns4:wic_System_Copyright" minOccurs="0"/>
                <xsd:element ref="ns1:PublishingStartDate" minOccurs="0"/>
                <xsd:element ref="ns1:PublishingExpirationDate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път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Тип на файла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тип файл" ma:hidden="true" ma:internalName="HTML_x0020_File_x0020_Type" ma:readOnly="true">
      <xsd:simpleType>
        <xsd:restriction base="dms:Text"/>
      </xsd:simpleType>
    </xsd:element>
    <xsd:element name="FSObjType" ma:index="11" nillable="true" ma:displayName="Тип на елемента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Планиране на начална дата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Планиране на крайна дата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E151F6-9E46-4F5E-B90C-BFCE7CFB53F2" elementFormDefault="qualified">
    <xsd:import namespace="http://schemas.microsoft.com/office/2006/documentManagement/types"/>
    <xsd:import namespace="http://schemas.microsoft.com/office/infopath/2007/PartnerControls"/>
    <xsd:element name="ImageCreateDate" ma:index="25" nillable="true" ma:displayName="Дата на снимане" ma:description="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00E70-1B5C-434F-994D-ADAA926D4AD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Съществува миниатюра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Съществува визуализация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Ширина" ma:internalName="ImageWidth" ma:readOnly="true">
      <xsd:simpleType>
        <xsd:restriction base="dms:Unknown"/>
      </xsd:simpleType>
    </xsd:element>
    <xsd:element name="ImageHeight" ma:index="22" nillable="true" ma:displayName="Височина" ma:internalName="ImageHeigh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Авторско право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56baa-89e0-43b7-816d-8cbd416d7428" elementFormDefault="qualified">
    <xsd:import namespace="http://schemas.microsoft.com/office/2006/documentManagement/types"/>
    <xsd:import namespace="http://schemas.microsoft.com/office/infopath/2007/PartnerControls"/>
    <xsd:element name="_dlc_DocId" ma:index="29" nillable="true" ma:displayName="Стойност на ИД на документ" ma:description="Стойността на ИД на документ, присвоен на този елемент." ma:internalName="_dlc_DocId" ma:readOnly="true">
      <xsd:simpleType>
        <xsd:restriction base="dms:Text"/>
      </xsd:simpleType>
    </xsd:element>
    <xsd:element name="_dlc_DocIdUrl" ma:index="30" nillable="true" ma:displayName="ИД на документ" ma:description="Постоянна връзка към този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Автор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 ma:index="23" ma:displayName="Коментари"/>
        <xsd:element name="keywords" minOccurs="0" maxOccurs="1" type="xsd:string" ma:index="14" ma:displayName="Ключови думи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DBE151F6-9E46-4F5E-B90C-BFCE7CFB53F2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fa456baa-89e0-43b7-816d-8cbd416d7428">MEHNE6EACEJF-2-56</_dlc_DocId>
    <_dlc_DocIdUrl xmlns="fa456baa-89e0-43b7-816d-8cbd416d7428">
      <Url>https://www.uni-ruse.bg/Directorates/Sindikat/_layouts/15/DocIdRedir.aspx?ID=MEHNE6EACEJF-2-56</Url>
      <Description>MEHNE6EACEJF-2-56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A0EBF6D-1C94-475D-A286-08DEBA51F6CA}"/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459CB0C-F29A-46CE-B1D1-06D63BAA47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Segoe UI Light</vt:lpstr>
      <vt:lpstr>Balancing Act</vt:lpstr>
      <vt:lpstr>Wellspring</vt:lpstr>
      <vt:lpstr>Star of the show</vt:lpstr>
      <vt:lpstr>Amusements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2022-05-18T21:12:49Z</dcterms:created>
  <dcterms:modified xsi:type="dcterms:W3CDTF">2022-06-01T08:35:29Z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0x0101009148F5A04DDD49CBA7127AADA5FB792B00AADE34325A8B49CDA8BB4DB53328F21400204EB5321FCCDC488CF97E1A484EEA3D</vt:lpwstr>
  </property>
  <property fmtid="{D5CDD505-2E9C-101B-9397-08002B2CF9AE}" pid="3" name="_dlc_DocIdItemGuid">
    <vt:lpwstr>07535c04-6d9c-480a-8e11-6d21aab6dde8</vt:lpwstr>
  </property>
</Properties>
</file>